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6" r:id="rId3"/>
    <p:sldId id="271" r:id="rId4"/>
    <p:sldId id="310" r:id="rId5"/>
    <p:sldId id="272" r:id="rId6"/>
    <p:sldId id="274" r:id="rId7"/>
    <p:sldId id="314" r:id="rId8"/>
    <p:sldId id="351" r:id="rId9"/>
    <p:sldId id="325" r:id="rId10"/>
    <p:sldId id="324" r:id="rId11"/>
    <p:sldId id="347" r:id="rId12"/>
    <p:sldId id="348" r:id="rId13"/>
    <p:sldId id="369" r:id="rId14"/>
    <p:sldId id="385" r:id="rId15"/>
    <p:sldId id="370" r:id="rId16"/>
    <p:sldId id="372" r:id="rId17"/>
    <p:sldId id="377" r:id="rId18"/>
    <p:sldId id="317" r:id="rId19"/>
    <p:sldId id="382" r:id="rId20"/>
    <p:sldId id="352" r:id="rId21"/>
    <p:sldId id="353" r:id="rId22"/>
    <p:sldId id="279" r:id="rId23"/>
    <p:sldId id="362" r:id="rId24"/>
    <p:sldId id="361" r:id="rId25"/>
    <p:sldId id="354" r:id="rId26"/>
    <p:sldId id="280" r:id="rId27"/>
    <p:sldId id="281" r:id="rId28"/>
    <p:sldId id="383" r:id="rId29"/>
    <p:sldId id="384" r:id="rId30"/>
    <p:sldId id="304" r:id="rId31"/>
    <p:sldId id="305" r:id="rId32"/>
    <p:sldId id="378" r:id="rId33"/>
    <p:sldId id="379" r:id="rId34"/>
    <p:sldId id="381" r:id="rId35"/>
    <p:sldId id="380" r:id="rId36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D0920"/>
    <a:srgbClr val="FF5133"/>
    <a:srgbClr val="CF4229"/>
    <a:srgbClr val="140D6E"/>
    <a:srgbClr val="474747"/>
    <a:srgbClr val="CF6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CDD444-A2E8-4198-92DE-B2B1708608E6}" v="595" dt="2024-11-26T00:16:29.911"/>
    <p1510:client id="{D7EAB82D-C31A-4214-A90B-1E556E2A298C}" v="3" dt="2024-11-26T20:40:26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90586" autoAdjust="0"/>
  </p:normalViewPr>
  <p:slideViewPr>
    <p:cSldViewPr>
      <p:cViewPr varScale="1">
        <p:scale>
          <a:sx n="75" d="100"/>
          <a:sy n="75" d="100"/>
        </p:scale>
        <p:origin x="166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0" d="100"/>
          <a:sy n="100" d="100"/>
        </p:scale>
        <p:origin x="-4456" y="-12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ár Wolfgang Mixa - HI" userId="a430140a-8e35-44c3-b0ce-eecf5d28adbb" providerId="ADAL" clId="{D7EAB82D-C31A-4214-A90B-1E556E2A298C}"/>
    <pc:docChg chg="modSld">
      <pc:chgData name="Már Wolfgang Mixa - HI" userId="a430140a-8e35-44c3-b0ce-eecf5d28adbb" providerId="ADAL" clId="{D7EAB82D-C31A-4214-A90B-1E556E2A298C}" dt="2024-11-26T20:40:38.123" v="39" actId="1076"/>
      <pc:docMkLst>
        <pc:docMk/>
      </pc:docMkLst>
      <pc:sldChg chg="modSp mod">
        <pc:chgData name="Már Wolfgang Mixa - HI" userId="a430140a-8e35-44c3-b0ce-eecf5d28adbb" providerId="ADAL" clId="{D7EAB82D-C31A-4214-A90B-1E556E2A298C}" dt="2024-11-26T20:38:38.365" v="15" actId="1076"/>
        <pc:sldMkLst>
          <pc:docMk/>
          <pc:sldMk cId="1599062250" sldId="281"/>
        </pc:sldMkLst>
        <pc:spChg chg="mod">
          <ac:chgData name="Már Wolfgang Mixa - HI" userId="a430140a-8e35-44c3-b0ce-eecf5d28adbb" providerId="ADAL" clId="{D7EAB82D-C31A-4214-A90B-1E556E2A298C}" dt="2024-11-26T20:38:38.365" v="15" actId="1076"/>
          <ac:spMkLst>
            <pc:docMk/>
            <pc:sldMk cId="1599062250" sldId="281"/>
            <ac:spMk id="3" creationId="{00000000-0000-0000-0000-000000000000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9:09.992" v="17" actId="1076"/>
        <pc:sldMkLst>
          <pc:docMk/>
          <pc:sldMk cId="1777550427" sldId="305"/>
        </pc:sldMkLst>
        <pc:spChg chg="mod">
          <ac:chgData name="Már Wolfgang Mixa - HI" userId="a430140a-8e35-44c3-b0ce-eecf5d28adbb" providerId="ADAL" clId="{D7EAB82D-C31A-4214-A90B-1E556E2A298C}" dt="2024-11-26T20:39:09.992" v="17" actId="1076"/>
          <ac:spMkLst>
            <pc:docMk/>
            <pc:sldMk cId="1777550427" sldId="305"/>
            <ac:spMk id="3" creationId="{00000000-0000-0000-0000-000000000000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7:06.431" v="12" actId="20577"/>
        <pc:sldMkLst>
          <pc:docMk/>
          <pc:sldMk cId="2896050307" sldId="361"/>
        </pc:sldMkLst>
        <pc:spChg chg="mod">
          <ac:chgData name="Már Wolfgang Mixa - HI" userId="a430140a-8e35-44c3-b0ce-eecf5d28adbb" providerId="ADAL" clId="{D7EAB82D-C31A-4214-A90B-1E556E2A298C}" dt="2024-11-26T20:37:06.431" v="12" actId="20577"/>
          <ac:spMkLst>
            <pc:docMk/>
            <pc:sldMk cId="2896050307" sldId="361"/>
            <ac:spMk id="3" creationId="{00000000-0000-0000-0000-000000000000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4:50.034" v="2" actId="20577"/>
        <pc:sldMkLst>
          <pc:docMk/>
          <pc:sldMk cId="1130638459" sldId="369"/>
        </pc:sldMkLst>
        <pc:spChg chg="mod">
          <ac:chgData name="Már Wolfgang Mixa - HI" userId="a430140a-8e35-44c3-b0ce-eecf5d28adbb" providerId="ADAL" clId="{D7EAB82D-C31A-4214-A90B-1E556E2A298C}" dt="2024-11-26T20:34:50.034" v="2" actId="20577"/>
          <ac:spMkLst>
            <pc:docMk/>
            <pc:sldMk cId="1130638459" sldId="369"/>
            <ac:spMk id="3" creationId="{00000000-0000-0000-0000-000000000000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5:55.436" v="6" actId="790"/>
        <pc:sldMkLst>
          <pc:docMk/>
          <pc:sldMk cId="2284434648" sldId="377"/>
        </pc:sldMkLst>
        <pc:spChg chg="mod">
          <ac:chgData name="Már Wolfgang Mixa - HI" userId="a430140a-8e35-44c3-b0ce-eecf5d28adbb" providerId="ADAL" clId="{D7EAB82D-C31A-4214-A90B-1E556E2A298C}" dt="2024-11-26T20:35:55.436" v="6" actId="790"/>
          <ac:spMkLst>
            <pc:docMk/>
            <pc:sldMk cId="2284434648" sldId="377"/>
            <ac:spMk id="3" creationId="{00000000-0000-0000-0000-000000000000}"/>
          </ac:spMkLst>
        </pc:spChg>
      </pc:sldChg>
      <pc:sldChg chg="addSp modSp mod">
        <pc:chgData name="Már Wolfgang Mixa - HI" userId="a430140a-8e35-44c3-b0ce-eecf5d28adbb" providerId="ADAL" clId="{D7EAB82D-C31A-4214-A90B-1E556E2A298C}" dt="2024-11-26T20:40:14.145" v="37" actId="1076"/>
        <pc:sldMkLst>
          <pc:docMk/>
          <pc:sldMk cId="3870112317" sldId="379"/>
        </pc:sldMkLst>
        <pc:spChg chg="add mod">
          <ac:chgData name="Már Wolfgang Mixa - HI" userId="a430140a-8e35-44c3-b0ce-eecf5d28adbb" providerId="ADAL" clId="{D7EAB82D-C31A-4214-A90B-1E556E2A298C}" dt="2024-11-26T20:40:14.145" v="37" actId="1076"/>
          <ac:spMkLst>
            <pc:docMk/>
            <pc:sldMk cId="3870112317" sldId="379"/>
            <ac:spMk id="4" creationId="{21AB1A12-0CED-1A2D-A6A5-7BFE5458EABE}"/>
          </ac:spMkLst>
        </pc:spChg>
      </pc:sldChg>
      <pc:sldChg chg="addSp modSp mod">
        <pc:chgData name="Már Wolfgang Mixa - HI" userId="a430140a-8e35-44c3-b0ce-eecf5d28adbb" providerId="ADAL" clId="{D7EAB82D-C31A-4214-A90B-1E556E2A298C}" dt="2024-11-26T20:40:38.123" v="39" actId="1076"/>
        <pc:sldMkLst>
          <pc:docMk/>
          <pc:sldMk cId="3459474697" sldId="380"/>
        </pc:sldMkLst>
        <pc:spChg chg="add mod">
          <ac:chgData name="Már Wolfgang Mixa - HI" userId="a430140a-8e35-44c3-b0ce-eecf5d28adbb" providerId="ADAL" clId="{D7EAB82D-C31A-4214-A90B-1E556E2A298C}" dt="2024-11-26T20:40:38.123" v="39" actId="1076"/>
          <ac:spMkLst>
            <pc:docMk/>
            <pc:sldMk cId="3459474697" sldId="380"/>
            <ac:spMk id="4" creationId="{EDD0306B-8C00-1B94-78AA-6112CD1C78F2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8:21.911" v="14" actId="1076"/>
        <pc:sldMkLst>
          <pc:docMk/>
          <pc:sldMk cId="1887958652" sldId="383"/>
        </pc:sldMkLst>
        <pc:spChg chg="mod">
          <ac:chgData name="Már Wolfgang Mixa - HI" userId="a430140a-8e35-44c3-b0ce-eecf5d28adbb" providerId="ADAL" clId="{D7EAB82D-C31A-4214-A90B-1E556E2A298C}" dt="2024-11-26T20:38:21.911" v="14" actId="1076"/>
          <ac:spMkLst>
            <pc:docMk/>
            <pc:sldMk cId="1887958652" sldId="383"/>
            <ac:spMk id="5" creationId="{4DB4A343-0D97-27E4-3238-FC6C2E9932E9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8:51.424" v="16" actId="1076"/>
        <pc:sldMkLst>
          <pc:docMk/>
          <pc:sldMk cId="1952928197" sldId="384"/>
        </pc:sldMkLst>
        <pc:spChg chg="mod">
          <ac:chgData name="Már Wolfgang Mixa - HI" userId="a430140a-8e35-44c3-b0ce-eecf5d28adbb" providerId="ADAL" clId="{D7EAB82D-C31A-4214-A90B-1E556E2A298C}" dt="2024-11-26T20:38:51.424" v="16" actId="1076"/>
          <ac:spMkLst>
            <pc:docMk/>
            <pc:sldMk cId="1952928197" sldId="384"/>
            <ac:spMk id="5" creationId="{4DB4A343-0D97-27E4-3238-FC6C2E9932E9}"/>
          </ac:spMkLst>
        </pc:spChg>
      </pc:sldChg>
      <pc:sldChg chg="modSp mod">
        <pc:chgData name="Már Wolfgang Mixa - HI" userId="a430140a-8e35-44c3-b0ce-eecf5d28adbb" providerId="ADAL" clId="{D7EAB82D-C31A-4214-A90B-1E556E2A298C}" dt="2024-11-26T20:35:23.503" v="5" actId="20577"/>
        <pc:sldMkLst>
          <pc:docMk/>
          <pc:sldMk cId="1605889505" sldId="385"/>
        </pc:sldMkLst>
        <pc:spChg chg="mod">
          <ac:chgData name="Már Wolfgang Mixa - HI" userId="a430140a-8e35-44c3-b0ce-eecf5d28adbb" providerId="ADAL" clId="{D7EAB82D-C31A-4214-A90B-1E556E2A298C}" dt="2024-11-26T20:35:23.503" v="5" actId="20577"/>
          <ac:spMkLst>
            <pc:docMk/>
            <pc:sldMk cId="1605889505" sldId="385"/>
            <ac:spMk id="3" creationId="{D7ADA989-3E88-147B-1C59-7CA7BC31B51A}"/>
          </ac:spMkLst>
        </pc:spChg>
      </pc:sldChg>
    </pc:docChg>
  </pc:docChgLst>
  <pc:docChgLst>
    <pc:chgData name="Már Wolfgang Mixa - HI" userId="a430140a-8e35-44c3-b0ce-eecf5d28adbb" providerId="ADAL" clId="{9DCDD444-A2E8-4198-92DE-B2B1708608E6}"/>
    <pc:docChg chg="custSel modSld modMainMaster">
      <pc:chgData name="Már Wolfgang Mixa - HI" userId="a430140a-8e35-44c3-b0ce-eecf5d28adbb" providerId="ADAL" clId="{9DCDD444-A2E8-4198-92DE-B2B1708608E6}" dt="2024-11-26T00:16:29.911" v="591"/>
      <pc:docMkLst>
        <pc:docMk/>
      </pc:docMkLst>
      <pc:sldChg chg="delSp modSp mod">
        <pc:chgData name="Már Wolfgang Mixa - HI" userId="a430140a-8e35-44c3-b0ce-eecf5d28adbb" providerId="ADAL" clId="{9DCDD444-A2E8-4198-92DE-B2B1708608E6}" dt="2024-11-26T00:13:25.175" v="287" actId="478"/>
        <pc:sldMkLst>
          <pc:docMk/>
          <pc:sldMk cId="0" sldId="256"/>
        </pc:sldMkLst>
        <pc:picChg chg="del mod">
          <ac:chgData name="Már Wolfgang Mixa - HI" userId="a430140a-8e35-44c3-b0ce-eecf5d28adbb" providerId="ADAL" clId="{9DCDD444-A2E8-4198-92DE-B2B1708608E6}" dt="2024-11-26T00:13:25.175" v="287" actId="478"/>
          <ac:picMkLst>
            <pc:docMk/>
            <pc:sldMk cId="0" sldId="256"/>
            <ac:picMk id="3" creationId="{A2422726-9CC2-9711-2945-F1D1DF5008C9}"/>
          </ac:picMkLst>
        </pc:picChg>
      </pc:sldChg>
      <pc:sldMasterChg chg="setBg modSldLayout">
        <pc:chgData name="Már Wolfgang Mixa - HI" userId="a430140a-8e35-44c3-b0ce-eecf5d28adbb" providerId="ADAL" clId="{9DCDD444-A2E8-4198-92DE-B2B1708608E6}" dt="2024-11-26T00:16:29.911" v="591"/>
        <pc:sldMasterMkLst>
          <pc:docMk/>
          <pc:sldMasterMk cId="0" sldId="2147483648"/>
        </pc:sldMasterMkLst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0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1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2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3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4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5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6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7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8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39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40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41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42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43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0" sldId="2147483844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3124183014" sldId="2147483845"/>
          </pc:sldLayoutMkLst>
        </pc:sldLayoutChg>
        <pc:sldLayoutChg chg="setBg">
          <pc:chgData name="Már Wolfgang Mixa - HI" userId="a430140a-8e35-44c3-b0ce-eecf5d28adbb" providerId="ADAL" clId="{9DCDD444-A2E8-4198-92DE-B2B1708608E6}" dt="2024-11-26T00:16:29.911" v="591"/>
          <pc:sldLayoutMkLst>
            <pc:docMk/>
            <pc:sldMasterMk cId="0" sldId="2147483648"/>
            <pc:sldLayoutMk cId="2722853369" sldId="214748384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CFEE4-F5BC-5846-9D88-884108162650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172DF-2E02-F946-91BF-594898333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8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13B69C-6CAA-4C72-A905-3DD62B8AC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1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3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3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8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9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B2062-D7CB-0D00-ABEC-86CA0CCA1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A69EA6-4E22-FE0C-C8C1-03C2A4495E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62AEF2-226D-CE77-CD59-38DF5C8189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87019-5726-C029-14EF-1C00DDBAAF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3B69C-6CAA-4C72-A905-3DD62B8ACE6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4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3050"/>
            <a:ext cx="3810000" cy="4300550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3810000" cy="4300550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D9D3C-A783-4C6E-8573-552BF41F664F}" type="datetime1">
              <a:rPr lang="is-IS" smtClean="0"/>
              <a:t>26.11.2024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CEEF2-F0BF-40BC-939B-A3E4D02D4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800" b="0">
                <a:solidFill>
                  <a:srgbClr val="CD092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670550"/>
          </a:xfrm>
        </p:spPr>
        <p:txBody>
          <a:bodyPr/>
          <a:lstStyle>
            <a:lvl1pPr algn="l">
              <a:buFont typeface="Arial"/>
              <a:buChar char="•"/>
              <a:defRPr sz="2500">
                <a:solidFill>
                  <a:schemeClr val="tx1"/>
                </a:solidFill>
              </a:defRPr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58633-D7EF-43DF-9849-9B69CE263736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0705-07B9-492E-8C6B-2F57F2CB7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0">
                <a:solidFill>
                  <a:srgbClr val="CD09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6B53-6DE6-4BF3-AE5E-FD2132517F22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8B290-3F1D-4547-AB0D-75E233474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48" y="1643050"/>
            <a:ext cx="7772400" cy="4224350"/>
          </a:xfrm>
        </p:spPr>
        <p:txBody>
          <a:bodyPr vert="eaVert"/>
          <a:lstStyle>
            <a:lvl1pPr>
              <a:buClr>
                <a:srgbClr val="CD0920"/>
              </a:buClr>
              <a:defRPr/>
            </a:lvl1pPr>
            <a:lvl2pPr>
              <a:buClr>
                <a:srgbClr val="CD0920"/>
              </a:buClr>
              <a:defRPr/>
            </a:lvl2pPr>
            <a:lvl3pPr>
              <a:buClr>
                <a:srgbClr val="CD0920"/>
              </a:buClr>
              <a:defRPr/>
            </a:lvl3pPr>
            <a:lvl4pPr>
              <a:buClr>
                <a:srgbClr val="CD0920"/>
              </a:buClr>
              <a:defRPr/>
            </a:lvl4pPr>
            <a:lvl5pPr>
              <a:buClr>
                <a:srgbClr val="CD092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74CB9-6265-4CBB-9908-17FBE0D58716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E8B4A-1A65-4897-82D0-EEA406167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981075"/>
            <a:ext cx="1943100" cy="48863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1075"/>
            <a:ext cx="5676900" cy="4886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98F67-99C6-4904-81DE-BF4C59F2C6B6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FD894-174C-49F4-91F9-50C5597EC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 cap="none">
                <a:solidFill>
                  <a:srgbClr val="CD09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6764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Clr>
                <a:srgbClr val="CD0920"/>
              </a:buClr>
              <a:defRPr sz="2500">
                <a:solidFill>
                  <a:schemeClr val="tx1"/>
                </a:solidFill>
              </a:defRPr>
            </a:lvl1pPr>
            <a:lvl2pPr>
              <a:buClr>
                <a:srgbClr val="CD0920"/>
              </a:buCl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buClr>
                <a:srgbClr val="CD092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CD092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rgbClr val="CD0920"/>
              </a:buCl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3F980-322D-4820-8A98-57D84127696F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5943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C01299-24BE-4A13-B6F7-151C173D6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28956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E227B0-5001-4462-9766-303A0E00F8DF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FCE23-0EAE-4C3A-9003-FE0EAA4E36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1C18-68B6-406C-9D19-0641A5287EFA}" type="datetime1">
              <a:rPr lang="is-IS" smtClean="0"/>
              <a:t>26.11.2024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55F8-379D-43AA-832D-1BABE8560F6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2285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B8490-0DA6-4BE9-A48E-057117247C98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FCE23-0EAE-4C3A-9003-FE0EAA4E36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8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643050"/>
            <a:ext cx="3552852" cy="4429156"/>
          </a:xfrm>
        </p:spPr>
        <p:txBody>
          <a:bodyPr/>
          <a:lstStyle>
            <a:lvl1pPr>
              <a:buClr>
                <a:srgbClr val="CD0920"/>
              </a:buClr>
              <a:defRPr sz="2500"/>
            </a:lvl1pPr>
            <a:lvl2pPr>
              <a:buClr>
                <a:srgbClr val="CD0920"/>
              </a:buClr>
              <a:defRPr sz="2000"/>
            </a:lvl2pPr>
            <a:lvl3pPr>
              <a:buClr>
                <a:srgbClr val="CD0920"/>
              </a:buClr>
              <a:defRPr sz="1800"/>
            </a:lvl3pPr>
            <a:lvl4pPr>
              <a:buClr>
                <a:srgbClr val="CD0920"/>
              </a:buClr>
              <a:defRPr sz="1600"/>
            </a:lvl4pPr>
            <a:lvl5pPr>
              <a:buClr>
                <a:srgbClr val="CD0920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912AC-4BFF-4B59-96AE-882F6723789A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1FDD9-3CEA-496C-B397-E2B21BA90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094002" y="6443990"/>
            <a:ext cx="8380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B4124"/>
                </a:solidFill>
                <a:effectLst/>
                <a:uLnTx/>
                <a:uFillTx/>
                <a:latin typeface="Helvetica" pitchFamily="34" charset="0"/>
                <a:ea typeface="ＭＳ Ｐゴシック" pitchFamily="-48" charset="-128"/>
                <a:cs typeface="+mn-cs"/>
              </a:rPr>
              <a:t>www.hr.is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EB4124"/>
              </a:solidFill>
              <a:effectLst/>
              <a:uLnTx/>
              <a:uFillTx/>
              <a:latin typeface="Helvetica" pitchFamily="34" charset="0"/>
              <a:ea typeface="ＭＳ Ｐゴシック" pitchFamily="-48" charset="-128"/>
              <a:cs typeface="+mn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876800" y="1666844"/>
            <a:ext cx="3552852" cy="4429156"/>
          </a:xfrm>
        </p:spPr>
        <p:txBody>
          <a:bodyPr/>
          <a:lstStyle>
            <a:lvl1pPr>
              <a:defRPr sz="25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A6429-427B-4B98-B93B-6AADD815D3A4}" type="datetime1">
              <a:rPr lang="is-IS" smtClean="0"/>
              <a:t>26.11.2024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9242FF-B704-4725-8802-05B54238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077200" y="6477000"/>
            <a:ext cx="8380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itchFamily="34" charset="0"/>
                <a:ea typeface="ＭＳ Ｐゴシック" pitchFamily="-48" charset="-128"/>
                <a:cs typeface="+mn-cs"/>
              </a:rPr>
              <a:t>www.hr.is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itchFamily="34" charset="0"/>
              <a:ea typeface="ＭＳ Ｐゴシック" pitchFamily="-48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685800"/>
            <a:ext cx="5526087" cy="1447800"/>
          </a:xfrm>
        </p:spPr>
        <p:txBody>
          <a:bodyPr anchor="t"/>
          <a:lstStyle>
            <a:lvl1pPr algn="r">
              <a:defRPr sz="2800" b="0" cap="none">
                <a:solidFill>
                  <a:srgbClr val="595959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62200"/>
            <a:ext cx="5449887" cy="444500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A5EAC-4863-4E59-8302-BEEBF3814576}" type="datetime1">
              <a:rPr lang="is-IS" smtClean="0"/>
              <a:t>26.11.2024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99CB4-2A7C-445F-A875-E5FE179D7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6858000" y="0"/>
            <a:ext cx="2286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8" charset="-128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7239000" y="2362200"/>
            <a:ext cx="1504420" cy="7620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8094002" y="6477000"/>
            <a:ext cx="8380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B4124"/>
                </a:solidFill>
                <a:effectLst/>
                <a:uLnTx/>
                <a:uFillTx/>
                <a:latin typeface="Helvetica" pitchFamily="34" charset="0"/>
                <a:ea typeface="ＭＳ Ｐゴシック" pitchFamily="-48" charset="-128"/>
                <a:cs typeface="+mn-cs"/>
              </a:rPr>
              <a:t>www.hr.is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EB4124"/>
              </a:solidFill>
              <a:effectLst/>
              <a:uLnTx/>
              <a:uFillTx/>
              <a:latin typeface="Helvetica" pitchFamily="34" charset="0"/>
              <a:ea typeface="ＭＳ Ｐゴシック" pitchFamily="-48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FFCC5-5321-4CEC-B8DD-3A9581CBBF39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CFF55-55DA-409C-9A4C-59F1626A9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924800" cy="2514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8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14348" y="642918"/>
            <a:ext cx="7772400" cy="771525"/>
          </a:xfrm>
        </p:spPr>
        <p:txBody>
          <a:bodyPr/>
          <a:lstStyle>
            <a:lvl1pPr algn="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096000"/>
            <a:ext cx="14478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A3F741-BD0F-40C9-A6AA-72EF1051D735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096000"/>
            <a:ext cx="28956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96000" y="6096000"/>
            <a:ext cx="19050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1D7A87-7430-4F6F-83C6-4000F590E5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886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077348" y="6443990"/>
            <a:ext cx="8380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B4124"/>
                </a:solidFill>
                <a:effectLst/>
                <a:uLnTx/>
                <a:uFillTx/>
                <a:latin typeface="Helvetica" pitchFamily="34" charset="0"/>
                <a:ea typeface="ＭＳ Ｐゴシック" pitchFamily="-48" charset="-128"/>
                <a:cs typeface="+mn-cs"/>
              </a:rPr>
              <a:t>www.hr.is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EB4124"/>
              </a:solidFill>
              <a:effectLst/>
              <a:uLnTx/>
              <a:uFillTx/>
              <a:latin typeface="Helvetica" pitchFamily="34" charset="0"/>
              <a:ea typeface="ＭＳ Ｐゴシック" pitchFamily="-48" charset="-128"/>
              <a:cs typeface="+mn-cs"/>
            </a:endParaRPr>
          </a:p>
        </p:txBody>
      </p:sp>
      <p:pic>
        <p:nvPicPr>
          <p:cNvPr id="14" name="Picture 13" descr="HR_Logo_Whit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" y="5791200"/>
            <a:ext cx="784897" cy="8826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4876800"/>
            <a:ext cx="9163050" cy="20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643050"/>
            <a:ext cx="77724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1"/>
          </p:nvPr>
        </p:nvSpPr>
        <p:spPr bwMode="auto">
          <a:xfrm>
            <a:off x="1219200" y="510540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077348" y="6477000"/>
            <a:ext cx="8380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EB4124"/>
                </a:solidFill>
                <a:effectLst/>
                <a:uLnTx/>
                <a:uFillTx/>
                <a:latin typeface="Helvetica" pitchFamily="34" charset="0"/>
                <a:ea typeface="ＭＳ Ｐゴシック" pitchFamily="-48" charset="-128"/>
                <a:cs typeface="+mn-cs"/>
              </a:rPr>
              <a:t>www.hr.is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EB4124"/>
              </a:solidFill>
              <a:effectLst/>
              <a:uLnTx/>
              <a:uFillTx/>
              <a:latin typeface="Helvetica" pitchFamily="34" charset="0"/>
              <a:ea typeface="ＭＳ Ｐゴシック" pitchFamily="-48" charset="-128"/>
              <a:cs typeface="+mn-cs"/>
            </a:endParaRPr>
          </a:p>
        </p:txBody>
      </p:sp>
      <p:pic>
        <p:nvPicPr>
          <p:cNvPr id="8" name="Picture 7" descr="HR_Logo_Whit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" y="5899150"/>
            <a:ext cx="784897" cy="8826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is-I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447800" cy="457200"/>
          </a:xfrm>
        </p:spPr>
        <p:txBody>
          <a:bodyPr/>
          <a:lstStyle/>
          <a:p>
            <a:pPr>
              <a:defRPr/>
            </a:pPr>
            <a:fld id="{449EF93F-8C6C-4426-9B98-B5579275EC6B}" type="datetime1">
              <a:rPr lang="is-IS" smtClean="0"/>
              <a:t>26.11.2024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Már Wolfgang Mixa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43600" y="6248400"/>
            <a:ext cx="1905000" cy="457200"/>
          </a:xfrm>
        </p:spPr>
        <p:txBody>
          <a:bodyPr/>
          <a:lstStyle/>
          <a:p>
            <a:pPr>
              <a:defRPr/>
            </a:pPr>
            <a:fld id="{4BDFCE23-0EAE-4C3A-9003-FE0EAA4E36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35887" cy="444500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34000"/>
            <a:lum/>
          </a:blip>
          <a:srcRect/>
          <a:stretch>
            <a:fillRect l="88000" t="93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42918"/>
            <a:ext cx="780094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3050"/>
            <a:ext cx="7772400" cy="43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F3C86125-4342-498A-BB05-B7C339565D9D}" type="datetime1">
              <a:rPr lang="is-IS" smtClean="0"/>
              <a:t>26.11.2024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dirty="0"/>
            </a:lvl1pPr>
          </a:lstStyle>
          <a:p>
            <a:pPr>
              <a:defRPr/>
            </a:pPr>
            <a:r>
              <a:rPr lang="en-US"/>
              <a:t>Már Wolfgang Mixa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FCE23-0EAE-4C3A-9003-FE0EAA4E36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7" r:id="rId17"/>
  </p:sldLayoutIdLst>
  <p:hf sldNum="0"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CD0920"/>
          </a:solidFill>
          <a:latin typeface="Helvetic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Helvetica" pitchFamily="34" charset="0"/>
          <a:ea typeface="ＭＳ Ｐゴシック" pitchFamily="-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Helvetica" pitchFamily="34" charset="0"/>
          <a:ea typeface="ＭＳ Ｐゴシック" pitchFamily="-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Helvetica" pitchFamily="34" charset="0"/>
          <a:ea typeface="ＭＳ Ｐゴシック" pitchFamily="-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Helvetica" pitchFamily="34" charset="0"/>
          <a:ea typeface="ＭＳ Ｐゴシック" pitchFamily="-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D0920"/>
        </a:buClr>
        <a:buChar char="•"/>
        <a:defRPr sz="2500">
          <a:solidFill>
            <a:schemeClr val="tx1">
              <a:lumMod val="85000"/>
              <a:lumOff val="1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D0920"/>
        </a:buClr>
        <a:buChar char="–"/>
        <a:defRPr sz="2000">
          <a:solidFill>
            <a:schemeClr val="tx1">
              <a:lumMod val="85000"/>
              <a:lumOff val="15000"/>
            </a:schemeClr>
          </a:solidFill>
          <a:latin typeface="Helvetica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D0920"/>
        </a:buClr>
        <a:buChar char="•"/>
        <a:defRPr sz="1800">
          <a:solidFill>
            <a:schemeClr val="tx1">
              <a:lumMod val="75000"/>
              <a:lumOff val="25000"/>
            </a:schemeClr>
          </a:solidFill>
          <a:latin typeface="Helvetica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D0920"/>
        </a:buClr>
        <a:buChar char="–"/>
        <a:defRPr sz="16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D0920"/>
        </a:buClr>
        <a:buChar char="»"/>
        <a:defRPr sz="1600">
          <a:solidFill>
            <a:schemeClr val="tx1">
              <a:lumMod val="50000"/>
              <a:lumOff val="50000"/>
            </a:schemeClr>
          </a:solidFill>
          <a:latin typeface="Helvetica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32002" y="5517232"/>
            <a:ext cx="2079996" cy="145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en-GB" sz="1400" dirty="0"/>
              <a:t>Már Wolfgang Mixa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is-IS" sz="1400" dirty="0"/>
              <a:t>Viðskiptafræðideild</a:t>
            </a:r>
          </a:p>
          <a:p>
            <a:pPr eaLnBrk="1" hangingPunct="1">
              <a:lnSpc>
                <a:spcPct val="120000"/>
              </a:lnSpc>
              <a:defRPr/>
            </a:pPr>
            <a:br>
              <a:rPr lang="en-GB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96852" y="2420888"/>
            <a:ext cx="4950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s-IS" dirty="0"/>
              <a:t>Íslensk húsnæðislán</a:t>
            </a:r>
          </a:p>
          <a:p>
            <a:pPr algn="ctr"/>
            <a:r>
              <a:rPr lang="is-IS" dirty="0"/>
              <a:t>Hið góða, slæma, og allt hitt á milli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70492A-76A8-B76D-9FAB-94EE8223F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382" y="3861048"/>
            <a:ext cx="865707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Vextir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r>
              <a:rPr lang="is-IS" sz="2800" i="1" kern="1200" dirty="0">
                <a:solidFill>
                  <a:schemeClr val="tx1"/>
                </a:solidFill>
                <a:latin typeface="Arial" charset="0"/>
                <a:ea typeface="ＭＳ Ｐゴシック" pitchFamily="-48" charset="-128"/>
              </a:rPr>
              <a:t>Hvað ræður vaxtastigi?</a:t>
            </a:r>
          </a:p>
          <a:p>
            <a:pPr marL="0" indent="0" algn="ctr">
              <a:buNone/>
            </a:pPr>
            <a:endParaRPr lang="is-IS" sz="2800" i="1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r>
              <a:rPr lang="is-IS" sz="2800" i="1" kern="1200" dirty="0">
                <a:solidFill>
                  <a:schemeClr val="tx1"/>
                </a:solidFill>
                <a:latin typeface="Arial" charset="0"/>
                <a:ea typeface="ＭＳ Ｐゴシック" pitchFamily="-48" charset="-128"/>
              </a:rPr>
              <a:t>Einfalda svarið – byggist á framboði og eftirspurn</a:t>
            </a:r>
          </a:p>
          <a:p>
            <a:pPr marL="0" indent="0" algn="ctr">
              <a:buNone/>
            </a:pPr>
            <a:endParaRPr lang="is-IS" sz="2800" i="1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endParaRPr lang="is-IS" sz="2800" i="1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7F0F0-431E-F17D-6DB2-BDA2EDD7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4021828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Verðtrygging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4400" dirty="0"/>
              <a:t>Hvað er verðtrygging?</a:t>
            </a:r>
          </a:p>
          <a:p>
            <a:r>
              <a:rPr lang="is-IS" sz="4400" dirty="0"/>
              <a:t>Neysluvísitala (NV).</a:t>
            </a:r>
          </a:p>
          <a:p>
            <a:r>
              <a:rPr lang="is-IS" sz="4400" dirty="0"/>
              <a:t>Skiptir hún miklu máli?</a:t>
            </a:r>
          </a:p>
          <a:p>
            <a:pPr lvl="1"/>
            <a:r>
              <a:rPr lang="is-IS" sz="3900" dirty="0"/>
              <a:t>Ehhh....já </a:t>
            </a:r>
          </a:p>
          <a:p>
            <a:pPr lvl="1"/>
            <a:r>
              <a:rPr lang="is-IS" sz="3900" dirty="0"/>
              <a:t>Af hverju?</a:t>
            </a:r>
          </a:p>
          <a:p>
            <a:endParaRPr lang="is-IS" dirty="0"/>
          </a:p>
          <a:p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EED8A8-48DF-E514-9167-AE8F1F33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02675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Verðtrygging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pPr marL="0" indent="0" algn="ctr">
              <a:buNone/>
            </a:pPr>
            <a:r>
              <a:rPr lang="is-IS" sz="3200" dirty="0"/>
              <a:t>Hvert er </a:t>
            </a:r>
            <a:r>
              <a:rPr lang="is-IS" sz="3200" dirty="0">
                <a:solidFill>
                  <a:srgbClr val="FF0000"/>
                </a:solidFill>
              </a:rPr>
              <a:t>markmið</a:t>
            </a:r>
            <a:r>
              <a:rPr lang="is-IS" sz="3200" dirty="0"/>
              <a:t> verðtryggingar? </a:t>
            </a:r>
          </a:p>
          <a:p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E307A-D34B-1750-DAE1-96E99951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907793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s-IS" dirty="0"/>
            </a:br>
            <a:r>
              <a:rPr lang="is-IS" i="1" dirty="0"/>
              <a:t>Af hverju verðtryggð lán á Íslandi?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28800"/>
            <a:ext cx="77048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dirty="0"/>
          </a:p>
          <a:p>
            <a:r>
              <a:rPr lang="is-IS" b="1" dirty="0"/>
              <a:t>Sögulegir þættir:</a:t>
            </a:r>
          </a:p>
          <a:p>
            <a:endParaRPr lang="is-IS" dirty="0"/>
          </a:p>
          <a:p>
            <a:r>
              <a:rPr lang="is-IS" dirty="0"/>
              <a:t>Sparistofn þjóðarinnar brann að stórum hluta upp því ekki voru til verðtryggðir reikningar.</a:t>
            </a:r>
          </a:p>
          <a:p>
            <a:endParaRPr lang="is-IS" dirty="0"/>
          </a:p>
          <a:p>
            <a:r>
              <a:rPr lang="is-IS" dirty="0">
                <a:solidFill>
                  <a:srgbClr val="FF0000"/>
                </a:solidFill>
              </a:rPr>
              <a:t>Raun</a:t>
            </a:r>
            <a:r>
              <a:rPr lang="is-IS" dirty="0"/>
              <a:t>vextir (ekki nafnvextir) voru neikvæðir. Hvernig var það hægt?</a:t>
            </a:r>
          </a:p>
          <a:p>
            <a:endParaRPr lang="is-IS" dirty="0"/>
          </a:p>
          <a:p>
            <a:r>
              <a:rPr lang="is-IS" sz="2000" dirty="0"/>
              <a:t>Verðbólga áranna 1950‐1952 var að meðaltali 22,4% og milli áranna 1962‐1972 var meðaltalið 12%. Í framhaldi af því brustu allar stíflur og var meðalverðbólga 1973‐1983 46,5%.</a:t>
            </a:r>
          </a:p>
          <a:p>
            <a:endParaRPr lang="is-IS" sz="1000" dirty="0"/>
          </a:p>
          <a:p>
            <a:r>
              <a:rPr lang="is-IS" sz="1000" dirty="0"/>
              <a:t>Bjarni Bragi Jónsson (1998) – Verðtrygging lánsfjármagns og vaxtastefna á Íslandi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688C5-5B8C-1A52-EFD3-0E1A91BB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130638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100BEFB-B765-07C2-9D5F-D717985AF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B68C-0589-D1AD-6DB9-81191622B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s-IS" dirty="0"/>
            </a:br>
            <a:r>
              <a:rPr lang="is-IS" i="1" dirty="0"/>
              <a:t>Af hverju verðtryggð lán á Íslandi?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DA989-3E88-147B-1C59-7CA7BC31B51A}"/>
              </a:ext>
            </a:extLst>
          </p:cNvPr>
          <p:cNvSpPr txBox="1"/>
          <p:nvPr/>
        </p:nvSpPr>
        <p:spPr>
          <a:xfrm>
            <a:off x="685800" y="1628800"/>
            <a:ext cx="770485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dirty="0"/>
          </a:p>
          <a:p>
            <a:r>
              <a:rPr lang="is-IS" dirty="0"/>
              <a:t>Raunvextir lánakerfisins voru verulega neikvæðir, oft á bilinu 10‐20%. Samfelld rýrnun lánastofnsins árin 1972‐1983 nam á bilinu 4‐10% af landsframleiðslu.</a:t>
            </a:r>
          </a:p>
          <a:p>
            <a:endParaRPr lang="is-IS" dirty="0"/>
          </a:p>
          <a:p>
            <a:r>
              <a:rPr lang="is-IS" dirty="0"/>
              <a:t>Þessi þróun leiddi til þess að staða innlána og seðla hrapaði úr 40% af landsframleiðslu ársins 1971 í rúm 20% 1980. Svipuð þróun var á öðrum kerfisbundnum sparnaði. Innlent lánsfjármagn í heild var 72% af vergri landsframleiðslu árið 1969 en var komið niður í 45% aflandsframleiðslu árið 1979.</a:t>
            </a:r>
          </a:p>
          <a:p>
            <a:endParaRPr lang="is-IS" dirty="0"/>
          </a:p>
          <a:p>
            <a:r>
              <a:rPr lang="is-IS" sz="1000" dirty="0"/>
              <a:t>Bjarni Bragi Jónsson (1998) – Verðtrygging lánsfjármagns og vaxtastefna á Íslandi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DE0B7-E59D-362C-7D29-E9DE7979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605889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Afleiðingar af verðbólgu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7048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sz="1600" dirty="0"/>
          </a:p>
          <a:p>
            <a:endParaRPr lang="is-IS" sz="1600" dirty="0"/>
          </a:p>
          <a:p>
            <a:endParaRPr lang="is-IS" i="1" dirty="0"/>
          </a:p>
          <a:p>
            <a:r>
              <a:rPr lang="is-IS" i="1" dirty="0"/>
              <a:t>Engin(n) vildi spara – erlendar lántökur.</a:t>
            </a:r>
          </a:p>
          <a:p>
            <a:endParaRPr lang="is-IS" i="1" dirty="0"/>
          </a:p>
          <a:p>
            <a:r>
              <a:rPr lang="is-IS" i="1" dirty="0"/>
              <a:t>…Slæmt ástand</a:t>
            </a:r>
          </a:p>
          <a:p>
            <a:endParaRPr lang="is-IS" i="1" dirty="0"/>
          </a:p>
          <a:p>
            <a:r>
              <a:rPr lang="is-IS" i="1" dirty="0"/>
              <a:t>Verðtrygging skipulögð, eins og (abracadabra)var eins og verðbólga væri ekki til fyrir lánveitendur sem fengu raunvexti á lánveitingum en verðbólgan lagðist á höfuðstól lántaka.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47181B-C94D-B4E6-5604-6ACF2A8B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4077990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s-IS" dirty="0"/>
            </a:br>
            <a:r>
              <a:rPr lang="is-IS" i="1" dirty="0"/>
              <a:t>Eru verðtryggð lán góð fjárfesting?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7344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sz="1600" dirty="0"/>
          </a:p>
          <a:p>
            <a:endParaRPr lang="is-IS" sz="1600" dirty="0"/>
          </a:p>
          <a:p>
            <a:r>
              <a:rPr lang="is-IS" dirty="0"/>
              <a:t>Öryggi?</a:t>
            </a:r>
          </a:p>
          <a:p>
            <a:endParaRPr lang="is-IS" dirty="0"/>
          </a:p>
          <a:p>
            <a:r>
              <a:rPr lang="is-IS" dirty="0"/>
              <a:t>Binding?</a:t>
            </a:r>
          </a:p>
          <a:p>
            <a:endParaRPr lang="is-IS" dirty="0"/>
          </a:p>
          <a:p>
            <a:r>
              <a:rPr lang="is-IS" dirty="0"/>
              <a:t>Hefur alltaf verið áhugi á þeim? </a:t>
            </a:r>
          </a:p>
          <a:p>
            <a:r>
              <a:rPr lang="is-IS" dirty="0"/>
              <a:t>	(vísbending; fyrsti stafurinn er „N“).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E33DC-303D-EE09-87E7-0F0A55D8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006345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Nafnvextir lána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pPr marL="0" indent="0">
              <a:buNone/>
            </a:pPr>
            <a:r>
              <a:rPr lang="is-IS" dirty="0"/>
              <a:t>Það sem fólk þekkir almennt.</a:t>
            </a:r>
          </a:p>
          <a:p>
            <a:pPr marL="0" indent="0">
              <a:buNone/>
            </a:pPr>
            <a:r>
              <a:rPr lang="is-IS" dirty="0"/>
              <a:t>Þú setur $100 í banka, færð 6% vexti.</a:t>
            </a:r>
          </a:p>
          <a:p>
            <a:pPr marL="0" indent="0">
              <a:buNone/>
            </a:pPr>
            <a:r>
              <a:rPr lang="is-IS" dirty="0"/>
              <a:t>Eftir 1 ár átt þú $106 (gerum ráð fyrir enga skatta).</a:t>
            </a:r>
          </a:p>
          <a:p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BCA0D-7DAC-980D-C150-50FD5C66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284434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Raunvextir</a:t>
            </a:r>
            <a:r>
              <a:rPr lang="is-I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2400" dirty="0"/>
              <a:t>Það sem maður fær </a:t>
            </a:r>
            <a:r>
              <a:rPr lang="is-IS" sz="2400" dirty="0">
                <a:solidFill>
                  <a:srgbClr val="FF0000"/>
                </a:solidFill>
              </a:rPr>
              <a:t>umfram</a:t>
            </a:r>
            <a:r>
              <a:rPr lang="is-IS" sz="2400" dirty="0"/>
              <a:t> verðbólgu</a:t>
            </a:r>
          </a:p>
          <a:p>
            <a:r>
              <a:rPr lang="is-IS" sz="2400" dirty="0"/>
              <a:t>Svipað því að þú fáir </a:t>
            </a:r>
            <a:r>
              <a:rPr lang="is-IS" sz="2400" dirty="0">
                <a:solidFill>
                  <a:srgbClr val="FF0000"/>
                </a:solidFill>
              </a:rPr>
              <a:t>sömu</a:t>
            </a:r>
            <a:r>
              <a:rPr lang="is-IS" sz="2400" dirty="0"/>
              <a:t> vöruna til baka að ákveðnum tíma liðnu, til dæmis eitt ár, og færð auk þess ákveðið </a:t>
            </a:r>
            <a:r>
              <a:rPr lang="is-IS" sz="2400" dirty="0">
                <a:solidFill>
                  <a:srgbClr val="FF0000"/>
                </a:solidFill>
              </a:rPr>
              <a:t>leigugjald</a:t>
            </a:r>
            <a:r>
              <a:rPr lang="is-IS" sz="2400" dirty="0"/>
              <a:t>.</a:t>
            </a:r>
          </a:p>
          <a:p>
            <a:r>
              <a:rPr lang="is-IS" sz="2400" dirty="0"/>
              <a:t>Raunvextir = Nafnvextir – verðbólga</a:t>
            </a:r>
          </a:p>
          <a:p>
            <a:r>
              <a:rPr lang="is-IS" sz="2400" dirty="0"/>
              <a:t>6% = 6% mínus 3%.*</a:t>
            </a:r>
          </a:p>
          <a:p>
            <a:r>
              <a:rPr lang="is-IS" sz="2400" dirty="0"/>
              <a:t>Mjólkurdæmi í 3% verðbólgu? Nú er hægt að kaupa um það bil 3% meiri mjólk en fyrir ári síðan. </a:t>
            </a:r>
          </a:p>
          <a:p>
            <a:r>
              <a:rPr lang="is-IS" sz="2400" dirty="0"/>
              <a:t>Má segja að sé ákveðin þóknun fyrir að neita sér í gær um eitthvað sem hægt er að fá í dag. </a:t>
            </a:r>
          </a:p>
          <a:p>
            <a:endParaRPr lang="is-IS" sz="2400" dirty="0"/>
          </a:p>
          <a:p>
            <a:pPr lvl="1"/>
            <a:endParaRPr lang="is-IS" sz="240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267C2-DCE2-1843-0CD5-084ADD7E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3585241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Raunvextir</a:t>
            </a:r>
            <a:r>
              <a:rPr lang="is-I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is-IS" sz="2400" dirty="0"/>
              <a:t>Nafnvextir = verðbólga + raunvextir</a:t>
            </a:r>
          </a:p>
          <a:p>
            <a:endParaRPr lang="is-IS" sz="2400" dirty="0"/>
          </a:p>
          <a:p>
            <a:pPr lvl="1"/>
            <a:r>
              <a:rPr lang="is-IS" sz="2400" dirty="0"/>
              <a:t>Í þessari kynningu er munurinn á raunvöxtum og nafnvöxtum skilgreindur með „mínus“ eða „plús“ aðferðinni en nákvæmara er að segja:</a:t>
            </a:r>
          </a:p>
          <a:p>
            <a:pPr lvl="2"/>
            <a:r>
              <a:rPr lang="is-IS" sz="2400" dirty="0"/>
              <a:t>((1+( nafnvextir %))/(1+(verðbólga %))-1)*100</a:t>
            </a:r>
          </a:p>
          <a:p>
            <a:pPr lvl="2"/>
            <a:r>
              <a:rPr lang="is-IS" sz="2400" dirty="0"/>
              <a:t>((1+( 6 %))/(1+(3 %))-1)*100 = 2.91%</a:t>
            </a:r>
          </a:p>
          <a:p>
            <a:pPr lvl="2"/>
            <a:endParaRPr lang="is-IS" sz="2400" dirty="0"/>
          </a:p>
          <a:p>
            <a:pPr lvl="2"/>
            <a:endParaRPr lang="is-IS" sz="2400" dirty="0"/>
          </a:p>
          <a:p>
            <a:pPr lvl="4"/>
            <a:r>
              <a:rPr lang="is-IS" sz="1800" i="1" dirty="0"/>
              <a:t>Verðbólgumælingar eru ónákvæmar og því almennt ekki ástæða til að hafa áhyggjur af þessu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2C90D-B81E-CFE5-403F-9323DEEE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85630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800948" cy="1081787"/>
          </a:xfrm>
        </p:spPr>
        <p:txBody>
          <a:bodyPr/>
          <a:lstStyle/>
          <a:p>
            <a:r>
              <a:rPr lang="is-IS" i="1" dirty="0"/>
              <a:t>Umfjöllun</a:t>
            </a:r>
            <a:endParaRPr lang="is-IS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4632" cy="47525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s-IS" sz="2400" b="1" i="1" dirty="0">
                <a:solidFill>
                  <a:srgbClr val="140D6E"/>
                </a:solidFill>
                <a:latin typeface="Calibri" panose="020F0502020204030204" pitchFamily="34" charset="0"/>
              </a:rPr>
              <a:t>Húsnæðislán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s-IS" sz="1900" b="1" i="1" dirty="0">
                <a:solidFill>
                  <a:srgbClr val="140D6E"/>
                </a:solidFill>
                <a:latin typeface="Calibri" panose="020F0502020204030204" pitchFamily="34" charset="0"/>
              </a:rPr>
              <a:t>Verðbólga &amp; Peningar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s-IS" sz="1900" b="1" i="1" dirty="0">
                <a:solidFill>
                  <a:srgbClr val="140D6E"/>
                </a:solidFill>
                <a:latin typeface="Calibri" panose="020F0502020204030204" pitchFamily="34" charset="0"/>
              </a:rPr>
              <a:t>Vextir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is-IS" sz="1700" b="1" i="1" dirty="0">
                <a:solidFill>
                  <a:srgbClr val="140D6E"/>
                </a:solidFill>
                <a:latin typeface="Calibri" panose="020F0502020204030204" pitchFamily="34" charset="0"/>
              </a:rPr>
              <a:t>Óverðtryggð lán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is-IS" sz="1700" b="1" i="1" dirty="0">
                <a:solidFill>
                  <a:srgbClr val="140D6E"/>
                </a:solidFill>
                <a:latin typeface="Calibri" panose="020F0502020204030204" pitchFamily="34" charset="0"/>
              </a:rPr>
              <a:t>Verðtryggð lán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s-IS" sz="1900" b="1" i="1" dirty="0">
                <a:solidFill>
                  <a:srgbClr val="140D6E"/>
                </a:solidFill>
                <a:latin typeface="Calibri" panose="020F0502020204030204" pitchFamily="34" charset="0"/>
              </a:rPr>
              <a:t>Samanburður lána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s-IS" sz="1900" b="1" i="1" dirty="0">
                <a:solidFill>
                  <a:srgbClr val="140D6E"/>
                </a:solidFill>
                <a:latin typeface="Calibri" panose="020F0502020204030204" pitchFamily="34" charset="0"/>
              </a:rPr>
              <a:t>Hvað skiptir mestu máli?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is-IS" sz="1900" b="1" dirty="0">
              <a:solidFill>
                <a:srgbClr val="140D6E"/>
              </a:solidFill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BB987-F1E3-CA10-3226-00F5A0AA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469705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Hvað</a:t>
            </a:r>
            <a:r>
              <a:rPr lang="is-IS" b="1" i="1" dirty="0">
                <a:solidFill>
                  <a:schemeClr val="tx2"/>
                </a:solidFill>
              </a:rPr>
              <a:t> </a:t>
            </a:r>
            <a:r>
              <a:rPr lang="is-IS" i="1" dirty="0"/>
              <a:t>er þá lán?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is-IS" dirty="0">
              <a:solidFill>
                <a:schemeClr val="tx2"/>
              </a:solidFill>
            </a:endParaRPr>
          </a:p>
          <a:p>
            <a:pPr algn="ctr">
              <a:buNone/>
            </a:pPr>
            <a:endParaRPr lang="is-IS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Lán á peningum</a:t>
            </a:r>
          </a:p>
          <a:p>
            <a:pPr algn="ctr">
              <a:buNone/>
            </a:pPr>
            <a:r>
              <a:rPr lang="is-IS" b="1" i="1" dirty="0">
                <a:solidFill>
                  <a:srgbClr val="FF0000"/>
                </a:solidFill>
              </a:rPr>
              <a:t>=</a:t>
            </a: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Lán á vöru eða þjónustu</a:t>
            </a:r>
          </a:p>
          <a:p>
            <a:pPr algn="ctr">
              <a:buNone/>
            </a:pPr>
            <a:endParaRPr lang="is-IS" i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sz="2400" i="1" dirty="0">
                <a:solidFill>
                  <a:schemeClr val="tx2"/>
                </a:solidFill>
              </a:rPr>
              <a:t>Húsnæðislán </a:t>
            </a:r>
            <a:r>
              <a:rPr lang="is-IS" sz="2000" i="1" dirty="0">
                <a:solidFill>
                  <a:schemeClr val="tx2"/>
                </a:solidFill>
              </a:rPr>
              <a:t>– verið er að lána </a:t>
            </a:r>
            <a:r>
              <a:rPr lang="is-IS" sz="2400" i="1" dirty="0">
                <a:solidFill>
                  <a:schemeClr val="tx2"/>
                </a:solidFill>
              </a:rPr>
              <a:t>húsnæði </a:t>
            </a:r>
            <a:r>
              <a:rPr lang="is-IS" sz="2000" i="1" dirty="0">
                <a:solidFill>
                  <a:schemeClr val="tx2"/>
                </a:solidFill>
              </a:rPr>
              <a:t>(eða hluta þess) í formi peninga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579C0-09DE-32A9-1725-7822AC5D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3645460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s-IS" dirty="0"/>
            </a:br>
            <a:r>
              <a:rPr lang="is-IS" i="1" dirty="0"/>
              <a:t>Önnur skilgreining á láni.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is-IS" dirty="0"/>
          </a:p>
          <a:p>
            <a:pPr algn="ctr"/>
            <a:endParaRPr lang="is-IS" dirty="0"/>
          </a:p>
          <a:p>
            <a:pPr algn="ctr">
              <a:buNone/>
            </a:pPr>
            <a:endParaRPr lang="is-IS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rgbClr val="FF0000"/>
                </a:solidFill>
              </a:rPr>
              <a:t>Leiga</a:t>
            </a:r>
            <a:r>
              <a:rPr lang="is-IS" i="1" dirty="0">
                <a:solidFill>
                  <a:schemeClr val="tx2"/>
                </a:solidFill>
              </a:rPr>
              <a:t> á peningum</a:t>
            </a:r>
          </a:p>
          <a:p>
            <a:pPr algn="ctr">
              <a:buNone/>
            </a:pPr>
            <a:r>
              <a:rPr lang="is-IS" b="1" i="1" dirty="0">
                <a:solidFill>
                  <a:srgbClr val="FF0000"/>
                </a:solidFill>
              </a:rPr>
              <a:t>=</a:t>
            </a:r>
          </a:p>
          <a:p>
            <a:pPr algn="ctr">
              <a:buNone/>
            </a:pPr>
            <a:r>
              <a:rPr lang="is-IS" i="1" dirty="0">
                <a:solidFill>
                  <a:srgbClr val="FF0000"/>
                </a:solidFill>
              </a:rPr>
              <a:t>Leiga</a:t>
            </a:r>
            <a:r>
              <a:rPr lang="is-IS" i="1" dirty="0">
                <a:solidFill>
                  <a:schemeClr val="tx2"/>
                </a:solidFill>
              </a:rPr>
              <a:t> á vöru eða þjónustu</a:t>
            </a:r>
          </a:p>
          <a:p>
            <a:pPr algn="ctr">
              <a:buNone/>
            </a:pPr>
            <a:endParaRPr lang="is-IS" i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sz="2400" i="1" dirty="0">
                <a:solidFill>
                  <a:schemeClr val="tx2"/>
                </a:solidFill>
              </a:rPr>
              <a:t>Húsnæðislán </a:t>
            </a:r>
            <a:r>
              <a:rPr lang="is-IS" sz="2000" i="1" dirty="0">
                <a:solidFill>
                  <a:schemeClr val="tx2"/>
                </a:solidFill>
              </a:rPr>
              <a:t>– verið er að </a:t>
            </a:r>
            <a:r>
              <a:rPr lang="is-IS" sz="2000" i="1" dirty="0">
                <a:solidFill>
                  <a:srgbClr val="FF0000"/>
                </a:solidFill>
              </a:rPr>
              <a:t>leigja</a:t>
            </a:r>
            <a:r>
              <a:rPr lang="is-IS" sz="2000" i="1" dirty="0">
                <a:solidFill>
                  <a:schemeClr val="tx2"/>
                </a:solidFill>
              </a:rPr>
              <a:t> </a:t>
            </a:r>
            <a:r>
              <a:rPr lang="is-IS" sz="2400" i="1" dirty="0">
                <a:solidFill>
                  <a:schemeClr val="tx2"/>
                </a:solidFill>
              </a:rPr>
              <a:t>húsnæði</a:t>
            </a:r>
            <a:r>
              <a:rPr lang="is-IS" sz="2000" i="1" dirty="0">
                <a:solidFill>
                  <a:schemeClr val="tx2"/>
                </a:solidFill>
              </a:rPr>
              <a:t> í formi peninga</a:t>
            </a:r>
            <a:r>
              <a:rPr lang="is-IS" sz="2000" i="1" dirty="0">
                <a:solidFill>
                  <a:srgbClr val="FF0000"/>
                </a:solidFill>
              </a:rPr>
              <a:t>láns</a:t>
            </a:r>
          </a:p>
          <a:p>
            <a:pPr algn="ctr">
              <a:buNone/>
            </a:pPr>
            <a:r>
              <a:rPr lang="is-IS" sz="2000" i="1" dirty="0">
                <a:solidFill>
                  <a:schemeClr val="tx2"/>
                </a:solidFill>
              </a:rPr>
              <a:t>Lengri lánatími </a:t>
            </a:r>
            <a:r>
              <a:rPr lang="is-IS" sz="2000" i="1" dirty="0">
                <a:solidFill>
                  <a:srgbClr val="FF0000"/>
                </a:solidFill>
              </a:rPr>
              <a:t>= </a:t>
            </a:r>
            <a:r>
              <a:rPr lang="is-IS" sz="2000" i="1" dirty="0">
                <a:solidFill>
                  <a:schemeClr val="tx2"/>
                </a:solidFill>
              </a:rPr>
              <a:t>hærra leiguverð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B4AC3-7414-4BDA-56C2-62401CB4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344459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Óverðtryggð lán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sz="1600" dirty="0"/>
          </a:p>
          <a:p>
            <a:pPr marL="0" indent="0">
              <a:buNone/>
            </a:pPr>
            <a:endParaRPr lang="is-IS" sz="2800" dirty="0"/>
          </a:p>
          <a:p>
            <a:pPr marL="0" indent="0">
              <a:buNone/>
            </a:pPr>
            <a:r>
              <a:rPr lang="is-IS" sz="2800" dirty="0"/>
              <a:t>Nafnvextir = raunvextir + verðbólguvæntingar + óvissuálag </a:t>
            </a:r>
          </a:p>
          <a:p>
            <a:pPr marL="0" indent="0">
              <a:buNone/>
            </a:pPr>
            <a:r>
              <a:rPr lang="is-IS" sz="2800" dirty="0"/>
              <a:t>Verðbólguvæntingar aukast = nafnvextir hækka</a:t>
            </a:r>
          </a:p>
          <a:p>
            <a:pPr marL="0" indent="0">
              <a:buNone/>
            </a:pPr>
            <a:endParaRPr lang="is-IS" sz="2800" dirty="0"/>
          </a:p>
          <a:p>
            <a:pPr marL="0" indent="0">
              <a:buNone/>
            </a:pPr>
            <a:r>
              <a:rPr lang="is-IS" sz="2800" dirty="0"/>
              <a:t>Verðbólguvæntingar sem hafa mestu áhrif á breytingar nafnvaxtastigs því þær stýra vaxtastigi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9FC92-A8B5-D992-6943-82A99424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422172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Óverðtryggð lán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Nafnvextir = raunvextir + verðbólguvæntingar + óvissuálag </a:t>
            </a:r>
            <a:r>
              <a:rPr lang="is-IS" sz="1200" dirty="0"/>
              <a:t>(er í raun margfaldari en við notum það ekki hér)</a:t>
            </a:r>
          </a:p>
          <a:p>
            <a:pPr marL="0" indent="0">
              <a:buNone/>
            </a:pPr>
            <a:endParaRPr lang="is-IS" sz="1200" dirty="0"/>
          </a:p>
          <a:p>
            <a:pPr marL="0" indent="0">
              <a:buNone/>
            </a:pPr>
            <a:r>
              <a:rPr lang="is-IS" dirty="0"/>
              <a:t>Nafnvextir = 3% + 3% + 1% = 7%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83191-5696-7F09-3D60-A3EB23F8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3930444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Óverðtryggð lán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s-IS" sz="2400" dirty="0"/>
          </a:p>
          <a:p>
            <a:pPr marL="0" indent="0">
              <a:buNone/>
            </a:pPr>
            <a:r>
              <a:rPr lang="is-IS" sz="2400" dirty="0"/>
              <a:t>Óverðtryggðir vextir eru ekki lágir eða háir einungis í sjálfu sér -&gt; hversu háa raunvextir færð þú eða borgar þú?</a:t>
            </a:r>
          </a:p>
          <a:p>
            <a:pPr marL="0" indent="0">
              <a:buNone/>
            </a:pPr>
            <a:endParaRPr lang="is-IS" sz="2400" dirty="0"/>
          </a:p>
          <a:p>
            <a:pPr marL="0" indent="0">
              <a:buNone/>
            </a:pPr>
            <a:r>
              <a:rPr lang="is-IS" sz="2400" dirty="0"/>
              <a:t>Verðbólga 3% - óverðtryggðir vextir 6%</a:t>
            </a:r>
          </a:p>
          <a:p>
            <a:pPr marL="0" indent="0">
              <a:buNone/>
            </a:pPr>
            <a:r>
              <a:rPr lang="is-IS" sz="2400" dirty="0"/>
              <a:t>Verðbólga 9% - óverðtryggðir vextir 6%</a:t>
            </a:r>
          </a:p>
          <a:p>
            <a:pPr marL="0" indent="0">
              <a:buNone/>
            </a:pPr>
            <a:endParaRPr lang="is-IS" sz="2400" dirty="0"/>
          </a:p>
          <a:p>
            <a:pPr marL="0" indent="0">
              <a:buNone/>
            </a:pPr>
            <a:r>
              <a:rPr lang="is-IS" sz="2400" dirty="0"/>
              <a:t>Í hvaða tilviki að ofan vilt þú vera fjárfestir?</a:t>
            </a:r>
          </a:p>
          <a:p>
            <a:pPr marL="0" indent="0">
              <a:buNone/>
            </a:pPr>
            <a:r>
              <a:rPr lang="is-IS" sz="2400" dirty="0"/>
              <a:t>Í hvaða tilviki að ofan vilt þú vera skuldari?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8C2AB-720E-F5D1-ED7D-20CF405E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896050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Verðtryggð lán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is-IS" dirty="0">
              <a:solidFill>
                <a:schemeClr val="tx2"/>
              </a:solidFill>
            </a:endParaRPr>
          </a:p>
          <a:p>
            <a:pPr algn="ctr">
              <a:buNone/>
            </a:pPr>
            <a:endParaRPr lang="is-IS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Verðtryggð lán eru eins og að lána bíl, hest, kú eða einhver sérstök verðmæti</a:t>
            </a:r>
          </a:p>
          <a:p>
            <a:pPr algn="ctr">
              <a:buNone/>
            </a:pPr>
            <a:endParaRPr lang="is-IS" i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Greitt er “leigugjald” fyrir afnot af ofangreindu</a:t>
            </a:r>
          </a:p>
          <a:p>
            <a:pPr algn="ctr">
              <a:buNone/>
            </a:pPr>
            <a:endParaRPr lang="is-IS" i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Eins og að fá afnot af kú í tvö ár, skila henni þá til baka auk vaxtagreiðslna (leigugjalds)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CF3D9-4F11-2BB6-6E84-164AE5674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773845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Verðtryggð lán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s-IS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s-IS" sz="3200" dirty="0">
                <a:solidFill>
                  <a:schemeClr val="tx1"/>
                </a:solidFill>
              </a:rPr>
              <a:t>Það sem þú „sérð“ eru raunvextir</a:t>
            </a:r>
          </a:p>
          <a:p>
            <a:pPr marL="0" indent="0">
              <a:buNone/>
            </a:pPr>
            <a:r>
              <a:rPr lang="is-IS" sz="3200" dirty="0">
                <a:solidFill>
                  <a:schemeClr val="tx1"/>
                </a:solidFill>
              </a:rPr>
              <a:t>Raunvextir = nafnvextir mínus verðbólga</a:t>
            </a:r>
          </a:p>
          <a:p>
            <a:pPr marL="0" indent="0">
              <a:buNone/>
            </a:pPr>
            <a:r>
              <a:rPr lang="is-IS" sz="3200" dirty="0">
                <a:solidFill>
                  <a:schemeClr val="tx1"/>
                </a:solidFill>
              </a:rPr>
              <a:t>Eða…</a:t>
            </a:r>
          </a:p>
          <a:p>
            <a:pPr marL="0" indent="0">
              <a:buNone/>
            </a:pPr>
            <a:r>
              <a:rPr lang="is-IS" sz="3200" dirty="0">
                <a:solidFill>
                  <a:schemeClr val="tx1"/>
                </a:solidFill>
              </a:rPr>
              <a:t>Nafnvextir = Raunvextir + verðbólgu</a:t>
            </a:r>
            <a:r>
              <a:rPr lang="is-IS" sz="3200" strike="sngStrike" dirty="0">
                <a:solidFill>
                  <a:srgbClr val="FF0000"/>
                </a:solidFill>
              </a:rPr>
              <a:t>væntingar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B118D-6A01-912A-44BD-77E3CE338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3491504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Nafnvextir – verðtryggð og óverðtryggð lán (gamlar tölur frá Seðlabankanum)</a:t>
            </a:r>
            <a:r>
              <a:rPr lang="is-IS" dirty="0"/>
              <a:t>.</a:t>
            </a:r>
            <a:br>
              <a:rPr lang="is-IS" dirty="0"/>
            </a:br>
            <a:r>
              <a:rPr lang="is-IS" dirty="0"/>
              <a:t>Almennt lítill munur til lengri tíma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768752" cy="367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22552" y="5597670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dirty="0"/>
              <a:t>Seðlabanki Íslands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CE7A1B-CA53-4DBD-325F-89D2C9D9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599062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379A-728A-8D8E-4819-FB4043F8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Nýrri tölur frá Landsbankanum (2018)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DE90-2927-9A8C-D6F6-7070E031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dirty="0"/>
              <a:t>“Ef við berum saman kjörvexti Landsbankans á verðtryggðum og óverðtryggðum lánum sl. 20 ár voru meðal</a:t>
            </a:r>
            <a:r>
              <a:rPr lang="is-IS" dirty="0">
                <a:solidFill>
                  <a:srgbClr val="FF0000"/>
                </a:solidFill>
              </a:rPr>
              <a:t>raun</a:t>
            </a:r>
            <a:r>
              <a:rPr lang="is-IS" dirty="0"/>
              <a:t>vextir á </a:t>
            </a:r>
            <a:r>
              <a:rPr lang="is-IS" dirty="0">
                <a:solidFill>
                  <a:srgbClr val="FF0000"/>
                </a:solidFill>
              </a:rPr>
              <a:t>ó</a:t>
            </a:r>
            <a:r>
              <a:rPr lang="is-IS" dirty="0"/>
              <a:t>verðtryggðum lánum </a:t>
            </a:r>
            <a:r>
              <a:rPr lang="is-IS" dirty="0">
                <a:solidFill>
                  <a:srgbClr val="FF0000"/>
                </a:solidFill>
              </a:rPr>
              <a:t>5,45%</a:t>
            </a:r>
            <a:r>
              <a:rPr lang="is-IS" dirty="0"/>
              <a:t> en meðal</a:t>
            </a:r>
            <a:r>
              <a:rPr lang="is-IS" dirty="0">
                <a:solidFill>
                  <a:srgbClr val="FF0000"/>
                </a:solidFill>
              </a:rPr>
              <a:t>raun</a:t>
            </a:r>
            <a:r>
              <a:rPr lang="is-IS" dirty="0"/>
              <a:t>vextir á </a:t>
            </a:r>
            <a:r>
              <a:rPr lang="is-IS" dirty="0">
                <a:solidFill>
                  <a:srgbClr val="FF0000"/>
                </a:solidFill>
              </a:rPr>
              <a:t>verð</a:t>
            </a:r>
            <a:r>
              <a:rPr lang="is-IS" dirty="0"/>
              <a:t>tryggðum lánum </a:t>
            </a:r>
            <a:r>
              <a:rPr lang="is-IS" dirty="0">
                <a:solidFill>
                  <a:srgbClr val="FF0000"/>
                </a:solidFill>
              </a:rPr>
              <a:t>5,71%</a:t>
            </a:r>
            <a:r>
              <a:rPr lang="is-IS" dirty="0"/>
              <a:t>. Það hefði því verið örlítið hagstæðara árið 1998 að taka óverðtryggt lán til 20 ára frekar en verðtryggt. Munurinn er á hinn bóginn lítill og ómögulegt hefði verið að spá fyrir um hann.”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B4A343-0D97-27E4-3238-FC6C2E9932E9}"/>
              </a:ext>
            </a:extLst>
          </p:cNvPr>
          <p:cNvSpPr txBox="1"/>
          <p:nvPr/>
        </p:nvSpPr>
        <p:spPr>
          <a:xfrm>
            <a:off x="2147130" y="5743545"/>
            <a:ext cx="48782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https://www.landsbankinn.is/umraedan/fraedsla/hvort-er-hagstaedara-ad-taka-verdtryggt-eda-overdtryggt-lan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F253FC-E036-6CF5-536B-39677B60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887958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379A-728A-8D8E-4819-FB4043F8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Nýrri tölur frá Landsbankanum (2018)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DE90-2927-9A8C-D6F6-7070E031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dirty="0"/>
              <a:t>“Það er einnig athyglisvert að skipta þessu 20 ára tímabili upp og skoða fimm ára tímabil í senn. Þá sést að óverðtryggðu lánin voru aðeins hagstæðari á einu þessara tímabila.”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Þetta tímabil var í framhaldi af hruninu þegar að verðbólguskot átti sér stað.</a:t>
            </a:r>
          </a:p>
          <a:p>
            <a:pPr marL="0" indent="0">
              <a:buNone/>
            </a:pPr>
            <a:r>
              <a:rPr lang="is-IS" dirty="0"/>
              <a:t>Árin 2008-2012 	 </a:t>
            </a:r>
          </a:p>
          <a:p>
            <a:pPr marL="0" indent="0">
              <a:buNone/>
            </a:pPr>
            <a:r>
              <a:rPr lang="is-IS" dirty="0"/>
              <a:t>Óverðtryggð lán 	3,09%</a:t>
            </a:r>
          </a:p>
          <a:p>
            <a:pPr marL="0" indent="0">
              <a:buNone/>
            </a:pPr>
            <a:r>
              <a:rPr lang="is-IS" dirty="0"/>
              <a:t>Verðtryggð lán 	5,78%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B4A343-0D97-27E4-3238-FC6C2E9932E9}"/>
              </a:ext>
            </a:extLst>
          </p:cNvPr>
          <p:cNvSpPr txBox="1"/>
          <p:nvPr/>
        </p:nvSpPr>
        <p:spPr>
          <a:xfrm>
            <a:off x="2147130" y="5878472"/>
            <a:ext cx="48782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https://www.landsbankinn.is/umraedan/fraedsla/hvort-er-hagstaedara-ad-taka-verdtryggt-eda-overdtryggt-lan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BE239-1D8A-548D-9D99-EDADCA69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95292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Verðbólga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pPr marL="0" indent="0" algn="ctr">
              <a:buNone/>
            </a:pPr>
            <a:r>
              <a:rPr lang="is-IS" sz="3200" dirty="0"/>
              <a:t>Ákvarðast af mælingum á vörum á milli tímabila. Ef líter af mjólk kostar 100 krónur í byrjun árs en kostar 103 krónur í byrjun þess næsta þá hefur 3 krónu verðbólga átt sér stað á lítranum, eða 3%.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73911-2BA1-A41D-56A3-8CB478CF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08085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Kostir og gallar verðtryggðra lána.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00550"/>
          </a:xfrm>
        </p:spPr>
        <p:txBody>
          <a:bodyPr/>
          <a:lstStyle/>
          <a:p>
            <a:endParaRPr lang="is-IS" dirty="0"/>
          </a:p>
          <a:p>
            <a:pPr marL="0" indent="0">
              <a:buNone/>
            </a:pPr>
            <a:r>
              <a:rPr lang="is-IS" sz="3200" dirty="0"/>
              <a:t>Kostir</a:t>
            </a:r>
          </a:p>
          <a:p>
            <a:pPr marL="457200" lvl="1" indent="0">
              <a:buNone/>
            </a:pPr>
            <a:r>
              <a:rPr lang="is-IS" sz="3200" dirty="0"/>
              <a:t>Lægri raunvextir (ekki óvissuálag) – þetta er fræðilegt, ekki alltaf svona</a:t>
            </a:r>
          </a:p>
          <a:p>
            <a:pPr marL="457200" lvl="1" indent="0">
              <a:buNone/>
            </a:pPr>
            <a:r>
              <a:rPr lang="is-IS" sz="3200" dirty="0"/>
              <a:t>Jöfn raungreiðslubyrði</a:t>
            </a:r>
          </a:p>
          <a:p>
            <a:pPr marL="457200" lvl="1" indent="0">
              <a:buNone/>
            </a:pPr>
            <a:r>
              <a:rPr lang="is-IS" sz="3200" dirty="0"/>
              <a:t>Lægri greiðslubyrði</a:t>
            </a:r>
          </a:p>
          <a:p>
            <a:pPr lvl="1"/>
            <a:endParaRPr lang="is-IS" dirty="0"/>
          </a:p>
          <a:p>
            <a:pPr lvl="1"/>
            <a:endParaRPr lang="is-IS" dirty="0"/>
          </a:p>
          <a:p>
            <a:pPr lvl="1"/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CFAA2-284D-B35C-C819-948615EE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777550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Kostir og gallar verðtryggðra lána.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300550"/>
          </a:xfrm>
        </p:spPr>
        <p:txBody>
          <a:bodyPr/>
          <a:lstStyle/>
          <a:p>
            <a:endParaRPr lang="is-IS" sz="1600" dirty="0"/>
          </a:p>
          <a:p>
            <a:pPr marL="0" indent="0">
              <a:buNone/>
            </a:pPr>
            <a:r>
              <a:rPr lang="is-IS" sz="2400" dirty="0"/>
              <a:t>Gallar</a:t>
            </a:r>
          </a:p>
          <a:p>
            <a:pPr lvl="1"/>
            <a:r>
              <a:rPr lang="is-IS" sz="2400" dirty="0"/>
              <a:t>Lántaki ber ábyrgð af (óða)verðbólgu</a:t>
            </a:r>
          </a:p>
          <a:p>
            <a:pPr lvl="1"/>
            <a:r>
              <a:rPr lang="is-IS" sz="2400" dirty="0"/>
              <a:t>Flestir átta sig ekki á „hættum“</a:t>
            </a:r>
          </a:p>
          <a:p>
            <a:pPr lvl="2"/>
            <a:r>
              <a:rPr lang="is-IS" sz="2400" dirty="0"/>
              <a:t>Gengi gjaldmiðla</a:t>
            </a:r>
          </a:p>
          <a:p>
            <a:pPr lvl="2"/>
            <a:r>
              <a:rPr lang="is-IS" sz="2400" dirty="0"/>
              <a:t>Peningaprentun sem hefur ekki komið fram í verðlagi</a:t>
            </a:r>
          </a:p>
          <a:p>
            <a:pPr lvl="2"/>
            <a:r>
              <a:rPr lang="is-IS" sz="2400" dirty="0"/>
              <a:t>Húseignir vega um fjórðung í verðbólgu en geta lækkað í verði þegar að hún hækkar</a:t>
            </a:r>
          </a:p>
          <a:p>
            <a:pPr lvl="2"/>
            <a:r>
              <a:rPr lang="is-IS" sz="2400" dirty="0"/>
              <a:t>Fólk greiðir slík lán hægar niður (mjög hægt í mörgum tilvikum)</a:t>
            </a:r>
          </a:p>
          <a:p>
            <a:pPr marL="457200" lvl="1" indent="0">
              <a:buNone/>
            </a:pPr>
            <a:endParaRPr lang="is-IS" sz="2400" dirty="0"/>
          </a:p>
          <a:p>
            <a:pPr lvl="1"/>
            <a:endParaRPr lang="is-IS" sz="1600" dirty="0"/>
          </a:p>
          <a:p>
            <a:pPr lvl="1"/>
            <a:endParaRPr lang="is-I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E6F10-2685-0749-B93D-95BFB696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777550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Hafa verðtryggð lán verið hræðileg?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Algeng fullyrðing eru eitthvað á þessa leið….</a:t>
            </a:r>
          </a:p>
          <a:p>
            <a:endParaRPr lang="is-IS" dirty="0"/>
          </a:p>
          <a:p>
            <a:pPr lvl="1"/>
            <a:r>
              <a:rPr lang="is-IS" dirty="0"/>
              <a:t>Ég borga og borga af láni mínu en höfuðstóll lánsins heldur áfram að hækka! Þetta er ósanngjarnt </a:t>
            </a:r>
            <a:r>
              <a:rPr lang="is-IS" dirty="0">
                <a:sym typeface="Wingdings" panose="05000000000000000000" pitchFamily="2" charset="2"/>
              </a:rPr>
              <a:t></a:t>
            </a:r>
            <a:endParaRPr lang="is-IS" dirty="0"/>
          </a:p>
          <a:p>
            <a:pPr lvl="1"/>
            <a:r>
              <a:rPr lang="is-IS" dirty="0"/>
              <a:t>Rétt, þú borgar sáralítið af höfuðstólnum, mestur kostnaður fer í vaxtakostnað (leigugjald) og örlítið af höfuðstólnum. </a:t>
            </a:r>
          </a:p>
          <a:p>
            <a:pPr lvl="2"/>
            <a:r>
              <a:rPr lang="is-IS" dirty="0"/>
              <a:t>Það þýðir að aukning af virði húsnæðis EYKST umfram afborgunum fyrir láni sem þú fékkst til að kaupa húsnæðið. </a:t>
            </a:r>
          </a:p>
          <a:p>
            <a:pPr lvl="2"/>
            <a:endParaRPr lang="is-IS" dirty="0"/>
          </a:p>
          <a:p>
            <a:pPr lvl="2"/>
            <a:r>
              <a:rPr lang="is-IS" dirty="0"/>
              <a:t>Íslendingar sem keyptu húsnæði síðustu 2r árin hafa stórgrætt á slíkum fjárfestingum þrátt fyrir verðtryggðu lánin. Af hverju?</a:t>
            </a:r>
          </a:p>
          <a:p>
            <a:pPr lvl="3"/>
            <a:r>
              <a:rPr lang="is-IS" dirty="0"/>
              <a:t>Það er því miður eitt undantekningartímabil...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28B06-3353-4678-8C21-D15A895A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138834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Síðustu 20 ár – Fólk sem keypti hús í byrjun tímabils hafa nánast lifað í þeim „án leigugjalds“ sé „hækkun eigna umfram verðbólgu“ nettuð út.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671AA1-D973-EAA8-83E9-A8B961A18F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081" y="2090671"/>
            <a:ext cx="6219837" cy="414976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C2237-9D00-D206-D7EF-E4D91F3F0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AB1A12-0CED-1A2D-A6A5-7BFE5458EABE}"/>
              </a:ext>
            </a:extLst>
          </p:cNvPr>
          <p:cNvSpPr txBox="1"/>
          <p:nvPr/>
        </p:nvSpPr>
        <p:spPr>
          <a:xfrm>
            <a:off x="6667019" y="6215082"/>
            <a:ext cx="20297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000" dirty="0"/>
              <a:t>Hagstofa Íslands</a:t>
            </a:r>
          </a:p>
        </p:txBody>
      </p:sp>
    </p:spTree>
    <p:extLst>
      <p:ext uri="{BB962C8B-B14F-4D97-AF65-F5344CB8AC3E}">
        <p14:creationId xmlns:p14="http://schemas.microsoft.com/office/powerpoint/2010/main" val="3870112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 Af hverju?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Verðtryggð lán eru tengd neysluvísitölu, EKKI húsnæðisvísitölu</a:t>
            </a:r>
          </a:p>
          <a:p>
            <a:r>
              <a:rPr lang="is-IS" dirty="0"/>
              <a:t>(Vaxta)áhættan varðandi verðtryggð lán á Íslandi síðustu ár hefur því ekki verið af því að höfuðstóll lána hækki (til skemmri tíma), heldur vegna sveiflna í </a:t>
            </a:r>
            <a:r>
              <a:rPr lang="is-IS" dirty="0">
                <a:solidFill>
                  <a:srgbClr val="FF0000"/>
                </a:solidFill>
              </a:rPr>
              <a:t>raun</a:t>
            </a:r>
            <a:r>
              <a:rPr lang="is-IS" dirty="0"/>
              <a:t>vaxtastigi og að lánin eru </a:t>
            </a:r>
            <a:r>
              <a:rPr lang="is-IS" dirty="0">
                <a:solidFill>
                  <a:srgbClr val="FF0000"/>
                </a:solidFill>
              </a:rPr>
              <a:t>ekki tengd virði undirliggjandi eigna </a:t>
            </a:r>
            <a:r>
              <a:rPr lang="is-IS" dirty="0"/>
              <a:t>við lánveitingu. </a:t>
            </a:r>
          </a:p>
          <a:p>
            <a:r>
              <a:rPr lang="is-IS" dirty="0"/>
              <a:t>En… þetta „veðmál“ getur endað illa, eiginlega hræðilega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8EA88-7DBE-CF57-E7A8-5DA9CB76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4382224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Þegar verðtryggðu lánin voru slæm, afar slæm </a:t>
            </a: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E7097C4-DB04-0736-EA29-F9E48ECE5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722" y="1651427"/>
            <a:ext cx="6931103" cy="4551277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95FCC5-E49C-B421-540B-8184A1361E6C}"/>
              </a:ext>
            </a:extLst>
          </p:cNvPr>
          <p:cNvCxnSpPr/>
          <p:nvPr/>
        </p:nvCxnSpPr>
        <p:spPr bwMode="auto">
          <a:xfrm>
            <a:off x="3059832" y="1414443"/>
            <a:ext cx="0" cy="18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91D31-6162-FBE3-B190-A6EE1F81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D0306B-8C00-1B94-78AA-6112CD1C78F2}"/>
              </a:ext>
            </a:extLst>
          </p:cNvPr>
          <p:cNvSpPr txBox="1"/>
          <p:nvPr/>
        </p:nvSpPr>
        <p:spPr>
          <a:xfrm>
            <a:off x="7008379" y="6193467"/>
            <a:ext cx="20297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000" dirty="0"/>
              <a:t>Hagstofa Íslands</a:t>
            </a:r>
          </a:p>
        </p:txBody>
      </p:sp>
    </p:spTree>
    <p:extLst>
      <p:ext uri="{BB962C8B-B14F-4D97-AF65-F5344CB8AC3E}">
        <p14:creationId xmlns:p14="http://schemas.microsoft.com/office/powerpoint/2010/main" val="345947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Verðbólga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  <a:p>
            <a:r>
              <a:rPr lang="is-IS" i="1" dirty="0"/>
              <a:t>En hvernig myndast verðbólga?</a:t>
            </a:r>
          </a:p>
          <a:p>
            <a:pPr lvl="1"/>
            <a:r>
              <a:rPr lang="is-IS" i="1" dirty="0"/>
              <a:t>Spánverjar og gull.</a:t>
            </a:r>
          </a:p>
          <a:p>
            <a:pPr lvl="1"/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B98D0-12CF-3079-6797-4483EE35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78712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Verðbólga í sögulegu ljósi – 1939 – 2023</a:t>
            </a:r>
            <a:br>
              <a:rPr lang="is-IS" i="1" dirty="0"/>
            </a:br>
            <a:endParaRPr lang="is-I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968120" y="5318476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000" dirty="0"/>
              <a:t>Hagstofa Íslands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866" y="5189606"/>
            <a:ext cx="6200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Meðaltal</a:t>
            </a:r>
          </a:p>
          <a:p>
            <a:r>
              <a:rPr lang="is-IS" dirty="0"/>
              <a:t>Frá 1939 – 14% fyrir báða liði</a:t>
            </a:r>
          </a:p>
          <a:p>
            <a:r>
              <a:rPr lang="is-IS" dirty="0"/>
              <a:t>Frá 2000 – 5% en 4% án húsnæðis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2A00B-F404-721E-06AC-86B901591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1" y="1240559"/>
            <a:ext cx="5215290" cy="39625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C55F-973E-E663-0212-351782A41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142258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Íslendingar kunna að prenta peninga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409" y="1556792"/>
            <a:ext cx="6480721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32040" y="6165304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000" dirty="0"/>
              <a:t>Seðlabanki Íslands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F820FA-C0F9-A4FD-3A54-CFDAB2908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410225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2918"/>
            <a:ext cx="7800948" cy="5234354"/>
          </a:xfrm>
        </p:spPr>
        <p:txBody>
          <a:bodyPr/>
          <a:lstStyle/>
          <a:p>
            <a:pPr algn="ctr"/>
            <a:br>
              <a:rPr lang="is-IS" dirty="0"/>
            </a:br>
            <a:r>
              <a:rPr lang="is-IS" i="1" dirty="0"/>
              <a:t>Peningar – hvert er virði þeirra?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endParaRPr lang="is-I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B3531-3CBB-B87E-9823-420E205B3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413815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800948" cy="771525"/>
          </a:xfrm>
        </p:spPr>
        <p:txBody>
          <a:bodyPr>
            <a:normAutofit/>
          </a:bodyPr>
          <a:lstStyle/>
          <a:p>
            <a:r>
              <a:rPr lang="is-IS" i="1" dirty="0"/>
              <a:t>Peningar = skiptimynt á vörum og þjónustu.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184" y="1628800"/>
            <a:ext cx="7772400" cy="43005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is-IS" i="1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Í stað þess að...</a:t>
            </a: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 framleiðendur körfubolta veiti 3 bolta fyrir einn fínan hatt</a:t>
            </a:r>
          </a:p>
          <a:p>
            <a:pPr algn="ctr">
              <a:buNone/>
            </a:pPr>
            <a:r>
              <a:rPr lang="is-IS" sz="2400" i="1" dirty="0">
                <a:solidFill>
                  <a:srgbClr val="FF0000"/>
                </a:solidFill>
              </a:rPr>
              <a:t>eða</a:t>
            </a:r>
          </a:p>
          <a:p>
            <a:pPr algn="ctr">
              <a:buNone/>
            </a:pPr>
            <a:r>
              <a:rPr lang="is-IS" i="1" dirty="0">
                <a:solidFill>
                  <a:schemeClr val="tx2"/>
                </a:solidFill>
              </a:rPr>
              <a:t>Elvis Presley veiti 5 þúsund eintök af plötunni </a:t>
            </a:r>
            <a:r>
              <a:rPr lang="is-IS" i="1" dirty="0">
                <a:solidFill>
                  <a:srgbClr val="FF0000"/>
                </a:solidFill>
              </a:rPr>
              <a:t>50.000 Elvis Fans Can’t Be Wrong </a:t>
            </a:r>
            <a:r>
              <a:rPr lang="is-IS" i="1" dirty="0">
                <a:solidFill>
                  <a:schemeClr val="tx2"/>
                </a:solidFill>
              </a:rPr>
              <a:t>í skiptum fyrir </a:t>
            </a:r>
            <a:r>
              <a:rPr lang="is-IS" i="1" dirty="0">
                <a:solidFill>
                  <a:srgbClr val="FF9966"/>
                </a:solidFill>
              </a:rPr>
              <a:t>bleikan</a:t>
            </a:r>
            <a:r>
              <a:rPr lang="is-IS" i="1" dirty="0">
                <a:solidFill>
                  <a:schemeClr val="tx2"/>
                </a:solidFill>
              </a:rPr>
              <a:t> Cadillac bíl.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302528-9C2F-77CF-89CC-34316F240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425" y="4797152"/>
            <a:ext cx="1888159" cy="18448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A527E-46B9-5EF6-C08C-6CB22B6D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864979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i="1" dirty="0"/>
              <a:t>Vextir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endParaRPr lang="is-IS" sz="2800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r>
              <a:rPr lang="is-IS" sz="2800" i="1" kern="1200" dirty="0">
                <a:solidFill>
                  <a:schemeClr val="tx1"/>
                </a:solidFill>
                <a:latin typeface="Arial" charset="0"/>
                <a:ea typeface="ＭＳ Ｐゴシック" pitchFamily="-48" charset="-128"/>
              </a:rPr>
              <a:t>Hvað eru vextir?</a:t>
            </a:r>
          </a:p>
          <a:p>
            <a:pPr marL="0" indent="0" algn="ctr">
              <a:buNone/>
            </a:pPr>
            <a:endParaRPr lang="is-IS" sz="2800" i="1" kern="1200" dirty="0">
              <a:solidFill>
                <a:schemeClr val="tx1"/>
              </a:solidFill>
              <a:latin typeface="Arial" charset="0"/>
              <a:ea typeface="ＭＳ Ｐゴシック" pitchFamily="-48" charset="-128"/>
            </a:endParaRPr>
          </a:p>
          <a:p>
            <a:pPr marL="0" indent="0" algn="ctr">
              <a:buNone/>
            </a:pPr>
            <a:r>
              <a:rPr lang="is-IS" sz="2800" i="1" kern="1200" dirty="0">
                <a:solidFill>
                  <a:schemeClr val="tx1"/>
                </a:solidFill>
                <a:latin typeface="Arial" charset="0"/>
                <a:ea typeface="ＭＳ Ｐゴシック" pitchFamily="-48" charset="-128"/>
              </a:rPr>
              <a:t>Svar – leiga fyrir fjármagni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A4419-03F6-CCAB-7739-B0A90C51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Már Wolfgang Mixa</a:t>
            </a:r>
          </a:p>
        </p:txBody>
      </p:sp>
    </p:spTree>
    <p:extLst>
      <p:ext uri="{BB962C8B-B14F-4D97-AF65-F5344CB8AC3E}">
        <p14:creationId xmlns:p14="http://schemas.microsoft.com/office/powerpoint/2010/main" val="219826069"/>
      </p:ext>
    </p:extLst>
  </p:cSld>
  <p:clrMapOvr>
    <a:masterClrMapping/>
  </p:clrMapOvr>
</p:sld>
</file>

<file path=ppt/theme/theme1.xml><?xml version="1.0" encoding="utf-8"?>
<a:theme xmlns:a="http://schemas.openxmlformats.org/drawingml/2006/main" name="OH_Template_PPT 5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OH_Template_PPT 5</Template>
  <TotalTime>19806</TotalTime>
  <Words>1522</Words>
  <Application>Microsoft Office PowerPoint</Application>
  <PresentationFormat>On-screen Show (4:3)</PresentationFormat>
  <Paragraphs>261</Paragraphs>
  <Slides>35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Helvetica</vt:lpstr>
      <vt:lpstr>Wingdings</vt:lpstr>
      <vt:lpstr>OH_Template_PPT 5</vt:lpstr>
      <vt:lpstr>PowerPoint Presentation</vt:lpstr>
      <vt:lpstr>Umfjöllun</vt:lpstr>
      <vt:lpstr>Verðbólga</vt:lpstr>
      <vt:lpstr>Verðbólga</vt:lpstr>
      <vt:lpstr>Verðbólga í sögulegu ljósi – 1939 – 2023 </vt:lpstr>
      <vt:lpstr>Íslendingar kunna að prenta peninga</vt:lpstr>
      <vt:lpstr> Peningar – hvert er virði þeirra?</vt:lpstr>
      <vt:lpstr>Peningar = skiptimynt á vörum og þjónustu.</vt:lpstr>
      <vt:lpstr>Vextir</vt:lpstr>
      <vt:lpstr>Vextir</vt:lpstr>
      <vt:lpstr>Verðtrygging</vt:lpstr>
      <vt:lpstr>Verðtrygging</vt:lpstr>
      <vt:lpstr> Af hverju verðtryggð lán á Íslandi?</vt:lpstr>
      <vt:lpstr> Af hverju verðtryggð lán á Íslandi?</vt:lpstr>
      <vt:lpstr>Afleiðingar af verðbólgu</vt:lpstr>
      <vt:lpstr> Eru verðtryggð lán góð fjárfesting?</vt:lpstr>
      <vt:lpstr>Nafnvextir lána</vt:lpstr>
      <vt:lpstr>Raunvextir.</vt:lpstr>
      <vt:lpstr>Raunvextir.</vt:lpstr>
      <vt:lpstr>Hvað er þá lán?</vt:lpstr>
      <vt:lpstr> Önnur skilgreining á láni.</vt:lpstr>
      <vt:lpstr>Óverðtryggð lán</vt:lpstr>
      <vt:lpstr>Óverðtryggð lán</vt:lpstr>
      <vt:lpstr>Óverðtryggð lán</vt:lpstr>
      <vt:lpstr>Verðtryggð lán</vt:lpstr>
      <vt:lpstr>Verðtryggð lán</vt:lpstr>
      <vt:lpstr>Nafnvextir – verðtryggð og óverðtryggð lán (gamlar tölur frá Seðlabankanum). Almennt lítill munur til lengri tíma</vt:lpstr>
      <vt:lpstr>Nýrri tölur frá Landsbankanum (2018)</vt:lpstr>
      <vt:lpstr>Nýrri tölur frá Landsbankanum (2018)</vt:lpstr>
      <vt:lpstr>Kostir og gallar verðtryggðra lána.</vt:lpstr>
      <vt:lpstr>Kostir og gallar verðtryggðra lána.</vt:lpstr>
      <vt:lpstr>Hafa verðtryggð lán verið hræðileg?</vt:lpstr>
      <vt:lpstr>Síðustu 20 ár – Fólk sem keypti hús í byrjun tímabils hafa nánast lifað í þeim „án leigugjalds“ sé „hækkun eigna umfram verðbólgu“ nettuð út. </vt:lpstr>
      <vt:lpstr> Af hverju?</vt:lpstr>
      <vt:lpstr>Þegar verðtryggðu lánin voru slæm, afar slæm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Már Wolfgang Mixa</dc:creator>
  <cp:lastModifiedBy>Már Wolfgang Mixa - HI</cp:lastModifiedBy>
  <cp:revision>87</cp:revision>
  <dcterms:created xsi:type="dcterms:W3CDTF">2014-01-08T14:53:17Z</dcterms:created>
  <dcterms:modified xsi:type="dcterms:W3CDTF">2024-11-26T20:40:49Z</dcterms:modified>
</cp:coreProperties>
</file>